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15"/>
  </p:notesMasterIdLst>
  <p:sldIdLst>
    <p:sldId id="256" r:id="rId4"/>
    <p:sldId id="283" r:id="rId5"/>
    <p:sldId id="262" r:id="rId6"/>
    <p:sldId id="269" r:id="rId7"/>
    <p:sldId id="270" r:id="rId8"/>
    <p:sldId id="275" r:id="rId9"/>
    <p:sldId id="271" r:id="rId10"/>
    <p:sldId id="273" r:id="rId11"/>
    <p:sldId id="274" r:id="rId12"/>
    <p:sldId id="277" r:id="rId13"/>
    <p:sldId id="28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smtClean="0">
                <a:effectLst/>
              </a:rPr>
              <a:t>Distinction≥ 90 to 100Higher Merit≥ 75 and &lt; 90Merit≥ 55 and &lt; 75Achieved≥ 40 and &lt; 55Partially Achieved≥ 20 and &lt; 40Not Graded (NG)≥ 0 and &lt; 20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01/12/2017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12/11/2015</a:t>
            </a:r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1828800" y="1223310"/>
            <a:ext cx="8534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1828800" y="290486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00080"/>
              </a:buClr>
              <a:buSzPts val="1100"/>
              <a:buFont typeface="Noto Sans Symbols"/>
              <a:buChar char="◆"/>
              <a:defRPr sz="2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, Video etc. &quot;special&quot; slides">
  <p:cSld name="1_Demo, Video etc. &quot;special&quot; slide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1" marR="0" lvl="1" indent="-126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63" marR="0" lvl="2" indent="-1266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45" marR="0" lvl="3" indent="-1264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27" marR="0" lvl="4" indent="-1262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1260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-1258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-12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-1255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Arial"/>
              <a:buNone/>
              <a:defRPr sz="10000" b="1" i="1" u="none" strike="noStrike" cap="none">
                <a:solidFill>
                  <a:srgbClr val="FFE9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80"/>
              </a:buClr>
              <a:buSzPts val="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mo, Video etc. &quot;special&quot; slides">
  <p:cSld name="1_Demo, Video etc. &quot;special&quot; slide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1" marR="0" lvl="1" indent="-126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63" marR="0" lvl="2" indent="-1266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45" marR="0" lvl="3" indent="-1264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27" marR="0" lvl="4" indent="-1262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09" marR="0" lvl="5" indent="-1260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90" marR="0" lvl="6" indent="-1258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72" marR="0" lvl="7" indent="-1257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54" marR="0" lvl="8" indent="-1255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962732" y="2355850"/>
            <a:ext cx="10253485" cy="1384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00080"/>
              </a:buClr>
              <a:buSzPts val="5000"/>
              <a:buFont typeface="Arial"/>
              <a:buNone/>
              <a:defRPr sz="10000" b="1" i="1" u="none" strike="noStrike" cap="none">
                <a:solidFill>
                  <a:srgbClr val="FFE9D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Char char="◆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00080"/>
              </a:buClr>
              <a:buSzPts val="8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None/>
              <a:defRPr sz="1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Char char="◆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Char char="◆"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00080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00080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00080"/>
              </a:buClr>
              <a:buSzPts val="500"/>
              <a:buFont typeface="Noto Sans Symbols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10797988" y="6520070"/>
            <a:ext cx="707549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1505537" y="6520070"/>
            <a:ext cx="588397" cy="337930"/>
          </a:xfrm>
          <a:prstGeom prst="rect">
            <a:avLst/>
          </a:prstGeom>
          <a:solidFill>
            <a:srgbClr val="B31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AW_content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 descr="JCT_logo_lores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AW_content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Shape 111" descr="JCT_logo_lores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AW_cont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Noto Sans Symbols"/>
              <a:buChar char="◆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80"/>
              </a:buClr>
              <a:buSzPts val="1000"/>
              <a:buFont typeface="Noto Sans Symbols"/>
              <a:buChar char="◆"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00080"/>
              </a:buClr>
              <a:buSzPts val="900"/>
              <a:buFont typeface="Noto Sans Symbols"/>
              <a:buChar char="◆"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7" name="Shape 217" descr="JCT_logo_lor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5437" y="85641"/>
            <a:ext cx="4706564" cy="168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4491" y="6519024"/>
            <a:ext cx="646275" cy="33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20450" y="6519024"/>
            <a:ext cx="540486" cy="3389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2078421" y="25266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Title</a:t>
            </a:r>
            <a:endParaRPr/>
          </a:p>
        </p:txBody>
      </p:sp>
      <p:pic>
        <p:nvPicPr>
          <p:cNvPr id="232" name="Shape 232" descr="AW_hom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/>
          <p:nvPr/>
        </p:nvSpPr>
        <p:spPr>
          <a:xfrm>
            <a:off x="263352" y="2074783"/>
            <a:ext cx="1166529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Junior Cycle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Information for </a:t>
            </a:r>
            <a:r>
              <a:rPr lang="en-US" sz="5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5400" b="1" i="1" u="none" strike="noStrike" cap="none" baseline="30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5400" b="1" i="1" dirty="0" smtClean="0">
                <a:solidFill>
                  <a:srgbClr val="FFFFFF"/>
                </a:solidFill>
              </a:rPr>
              <a:t>d Year </a:t>
            </a:r>
            <a:r>
              <a:rPr lang="en-US" sz="5400" b="1" i="1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 smtClean="0">
                <a:solidFill>
                  <a:srgbClr val="FFFFFF"/>
                </a:solidFill>
              </a:rPr>
              <a:t>Christ King Girls Secondary School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Areas of Learning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336360" y="1600201"/>
            <a:ext cx="2448272" cy="4525963"/>
          </a:xfrm>
        </p:spPr>
        <p:txBody>
          <a:bodyPr/>
          <a:lstStyle/>
          <a:p>
            <a:r>
              <a:rPr lang="en-IE" dirty="0" smtClean="0"/>
              <a:t>Done with class teacher</a:t>
            </a:r>
          </a:p>
          <a:p>
            <a:r>
              <a:rPr lang="en-IE" dirty="0" smtClean="0"/>
              <a:t>Learning Log</a:t>
            </a:r>
          </a:p>
          <a:p>
            <a:r>
              <a:rPr lang="en-IE" dirty="0" smtClean="0"/>
              <a:t>Signed by you</a:t>
            </a:r>
          </a:p>
          <a:p>
            <a:r>
              <a:rPr lang="en-IE" dirty="0" smtClean="0"/>
              <a:t>Done by Christmas</a:t>
            </a:r>
          </a:p>
          <a:p>
            <a:r>
              <a:rPr lang="en-IE" dirty="0" smtClean="0"/>
              <a:t>Emailed to Junior Cycle coordinator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l="37258" t="29333" r="4408" b="16445"/>
          <a:stretch>
            <a:fillRect/>
          </a:stretch>
        </p:blipFill>
        <p:spPr bwMode="auto">
          <a:xfrm>
            <a:off x="407368" y="1340768"/>
            <a:ext cx="8712968" cy="50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unior cycle subject introduction"/>
          <p:cNvPicPr>
            <a:picLocks noChangeAspect="1" noChangeArrowheads="1"/>
          </p:cNvPicPr>
          <p:nvPr/>
        </p:nvPicPr>
        <p:blipFill>
          <a:blip r:embed="rId2"/>
          <a:srcRect t="9941"/>
          <a:stretch>
            <a:fillRect/>
          </a:stretch>
        </p:blipFill>
        <p:spPr bwMode="auto">
          <a:xfrm>
            <a:off x="335360" y="338763"/>
            <a:ext cx="5437035" cy="6519237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2999799"/>
              </p:ext>
            </p:extLst>
          </p:nvPr>
        </p:nvGraphicFramePr>
        <p:xfrm>
          <a:off x="6528048" y="1844824"/>
          <a:ext cx="5328592" cy="299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9792">
                <a:tc>
                  <a:txBody>
                    <a:bodyPr/>
                    <a:lstStyle/>
                    <a:p>
                      <a:r>
                        <a:rPr lang="en-IE" sz="1800" b="1" dirty="0" smtClean="0">
                          <a:solidFill>
                            <a:schemeClr val="tx1"/>
                          </a:solidFill>
                        </a:rPr>
                        <a:t>Current 2</a:t>
                      </a:r>
                      <a:r>
                        <a:rPr lang="en-IE" sz="1800" b="1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IE" sz="1800" b="1" dirty="0" smtClean="0">
                          <a:solidFill>
                            <a:schemeClr val="tx1"/>
                          </a:solidFill>
                        </a:rPr>
                        <a:t> Years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800" b="1" dirty="0" smtClean="0">
                          <a:solidFill>
                            <a:schemeClr val="tx1"/>
                          </a:solidFill>
                        </a:rPr>
                        <a:t>Current 3</a:t>
                      </a:r>
                      <a:r>
                        <a:rPr lang="en-IE" sz="1800" b="1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IE" sz="1800" b="1" dirty="0" smtClean="0">
                          <a:solidFill>
                            <a:schemeClr val="tx1"/>
                          </a:solidFill>
                        </a:rPr>
                        <a:t> Years</a:t>
                      </a:r>
                      <a:endParaRPr lang="en-IE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2536">
                <a:tc>
                  <a:txBody>
                    <a:bodyPr/>
                    <a:lstStyle/>
                    <a:p>
                      <a:r>
                        <a:rPr lang="en-IE" b="1" dirty="0" smtClean="0"/>
                        <a:t>English</a:t>
                      </a:r>
                    </a:p>
                    <a:p>
                      <a:r>
                        <a:rPr lang="en-IE" b="1" dirty="0" smtClean="0"/>
                        <a:t>Science</a:t>
                      </a:r>
                    </a:p>
                    <a:p>
                      <a:r>
                        <a:rPr lang="en-IE" b="1" dirty="0" smtClean="0"/>
                        <a:t>Business</a:t>
                      </a:r>
                    </a:p>
                    <a:p>
                      <a:r>
                        <a:rPr lang="en-IE" b="1" dirty="0" smtClean="0"/>
                        <a:t>Irish</a:t>
                      </a:r>
                    </a:p>
                    <a:p>
                      <a:r>
                        <a:rPr lang="en-IE" b="1" dirty="0" smtClean="0"/>
                        <a:t>Modern</a:t>
                      </a:r>
                      <a:r>
                        <a:rPr lang="en-IE" b="1" baseline="0" dirty="0" smtClean="0"/>
                        <a:t> Foreign Languages</a:t>
                      </a:r>
                    </a:p>
                    <a:p>
                      <a:r>
                        <a:rPr lang="en-IE" b="1" baseline="0" dirty="0" smtClean="0"/>
                        <a:t>Art</a:t>
                      </a:r>
                    </a:p>
                    <a:p>
                      <a:r>
                        <a:rPr lang="en-GB" b="1" baseline="0" dirty="0" smtClean="0"/>
                        <a:t>Maths</a:t>
                      </a:r>
                    </a:p>
                    <a:p>
                      <a:r>
                        <a:rPr lang="en-GB" b="1" baseline="0" dirty="0" smtClean="0"/>
                        <a:t>History</a:t>
                      </a:r>
                    </a:p>
                    <a:p>
                      <a:r>
                        <a:rPr lang="en-GB" b="1" baseline="0" dirty="0" err="1" smtClean="0"/>
                        <a:t>Georaphy</a:t>
                      </a:r>
                      <a:endParaRPr lang="en-GB" b="1" baseline="0" dirty="0" smtClean="0"/>
                    </a:p>
                    <a:p>
                      <a:r>
                        <a:rPr lang="en-GB" b="1" baseline="0" dirty="0" smtClean="0"/>
                        <a:t>Home Economics</a:t>
                      </a:r>
                    </a:p>
                    <a:p>
                      <a:r>
                        <a:rPr lang="en-GB" b="1" baseline="0" dirty="0" smtClean="0"/>
                        <a:t>Music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English</a:t>
                      </a:r>
                    </a:p>
                    <a:p>
                      <a:r>
                        <a:rPr lang="en-IE" b="1" dirty="0" smtClean="0"/>
                        <a:t>Science</a:t>
                      </a:r>
                    </a:p>
                    <a:p>
                      <a:r>
                        <a:rPr lang="en-IE" b="1" dirty="0" smtClean="0"/>
                        <a:t>Business</a:t>
                      </a:r>
                    </a:p>
                    <a:p>
                      <a:r>
                        <a:rPr lang="en-GB" b="1" dirty="0" smtClean="0"/>
                        <a:t>Irish</a:t>
                      </a:r>
                    </a:p>
                    <a:p>
                      <a:r>
                        <a:rPr lang="en-GB" b="1" dirty="0" smtClean="0"/>
                        <a:t>Modern Foreign Languages</a:t>
                      </a:r>
                    </a:p>
                    <a:p>
                      <a:r>
                        <a:rPr lang="en-GB" b="1" dirty="0" smtClean="0"/>
                        <a:t>Art</a:t>
                      </a:r>
                      <a:endParaRPr lang="en-IE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Junior Cert Results 2019</a:t>
            </a:r>
            <a:endParaRPr lang="en-I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557116" y="-274390"/>
            <a:ext cx="5565227" cy="160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 Subject’s Journey</a:t>
            </a: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2557292" y="4538602"/>
            <a:ext cx="7005144" cy="120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600"/>
              <a:buFont typeface="Noto Sans Symbols"/>
              <a:buNone/>
            </a:pPr>
            <a:r>
              <a:rPr lang="en-US" sz="3200" b="1" i="0" u="none" strike="noStrike" cap="none" dirty="0">
                <a:solidFill>
                  <a:srgbClr val="7030A0"/>
                </a:solidFill>
                <a:latin typeface="Constantia"/>
                <a:ea typeface="Constantia"/>
                <a:cs typeface="Constantia"/>
                <a:sym typeface="Constantia"/>
              </a:rPr>
              <a:t>Ongoing assessment that supports student learning</a:t>
            </a:r>
            <a:endParaRPr dirty="0"/>
          </a:p>
        </p:txBody>
      </p:sp>
      <p:sp>
        <p:nvSpPr>
          <p:cNvPr id="289" name="Shape 289"/>
          <p:cNvSpPr/>
          <p:nvPr/>
        </p:nvSpPr>
        <p:spPr>
          <a:xfrm>
            <a:off x="1608083" y="2913602"/>
            <a:ext cx="9611605" cy="127538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5540280" y="1752657"/>
            <a:ext cx="1281403" cy="2132812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7912194" y="1728155"/>
            <a:ext cx="1204933" cy="215731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9410530" y="1728156"/>
            <a:ext cx="1274739" cy="2157313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877590" y="1653152"/>
            <a:ext cx="1069976" cy="2190394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1799059" y="2160822"/>
            <a:ext cx="12228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 from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School</a:t>
            </a:r>
            <a:endParaRPr/>
          </a:p>
        </p:txBody>
      </p:sp>
      <p:sp>
        <p:nvSpPr>
          <p:cNvPr id="295" name="Shape 295"/>
          <p:cNvSpPr txBox="1"/>
          <p:nvPr/>
        </p:nvSpPr>
        <p:spPr>
          <a:xfrm>
            <a:off x="3035775" y="2370735"/>
            <a:ext cx="1735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Year</a:t>
            </a: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4253691" y="2379017"/>
            <a:ext cx="1735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Year</a:t>
            </a:r>
            <a:endParaRPr/>
          </a:p>
        </p:txBody>
      </p:sp>
      <p:sp>
        <p:nvSpPr>
          <p:cNvPr id="297" name="Shape 297"/>
          <p:cNvSpPr txBox="1"/>
          <p:nvPr/>
        </p:nvSpPr>
        <p:spPr>
          <a:xfrm>
            <a:off x="6779527" y="2410170"/>
            <a:ext cx="17353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Year</a:t>
            </a:r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6476847" y="3027396"/>
            <a:ext cx="17353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Assessment</a:t>
            </a:r>
            <a:endParaRPr/>
          </a:p>
        </p:txBody>
      </p:sp>
      <p:sp>
        <p:nvSpPr>
          <p:cNvPr id="299" name="Shape 299"/>
          <p:cNvSpPr txBox="1"/>
          <p:nvPr/>
        </p:nvSpPr>
        <p:spPr>
          <a:xfrm>
            <a:off x="3248775" y="3069989"/>
            <a:ext cx="17353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Ongoing Assessment</a:t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290627" y="1759232"/>
            <a:ext cx="471251" cy="515373"/>
          </a:xfrm>
          <a:prstGeom prst="flowChartConnector">
            <a:avLst/>
          </a:prstGeom>
          <a:solidFill>
            <a:srgbClr val="00B05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7075377" y="1752657"/>
            <a:ext cx="471251" cy="515373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696084" y="1761923"/>
            <a:ext cx="471251" cy="515373"/>
          </a:xfrm>
          <a:prstGeom prst="flowChartConnector">
            <a:avLst/>
          </a:prstGeom>
          <a:solidFill>
            <a:srgbClr val="00B0F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5520537" y="1874847"/>
            <a:ext cx="1078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  <a:endParaRPr/>
          </a:p>
        </p:txBody>
      </p:sp>
      <p:sp>
        <p:nvSpPr>
          <p:cNvPr id="304" name="Shape 304"/>
          <p:cNvSpPr txBox="1"/>
          <p:nvPr/>
        </p:nvSpPr>
        <p:spPr>
          <a:xfrm>
            <a:off x="9366504" y="1882162"/>
            <a:ext cx="1078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7899751" y="1847282"/>
            <a:ext cx="1078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5428895" y="2396491"/>
            <a:ext cx="1429140" cy="131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 Year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Classroom-Based Assessment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9273151" y="2769888"/>
            <a:ext cx="1524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Final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Assessment</a:t>
            </a:r>
            <a:endParaRPr/>
          </a:p>
        </p:txBody>
      </p:sp>
      <p:sp>
        <p:nvSpPr>
          <p:cNvPr id="308" name="Shape 308"/>
          <p:cNvSpPr txBox="1"/>
          <p:nvPr/>
        </p:nvSpPr>
        <p:spPr>
          <a:xfrm>
            <a:off x="7794186" y="2517233"/>
            <a:ext cx="1429139" cy="124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3rd  Year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Classroom-Based Assessment</a:t>
            </a:r>
            <a:endParaRPr sz="2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3351884" y="1759231"/>
            <a:ext cx="289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4755396" y="1753415"/>
            <a:ext cx="14317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7122343" y="1744809"/>
            <a:ext cx="2503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9696400" y="4653136"/>
            <a:ext cx="191590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E" sz="1600" b="1" dirty="0" smtClean="0"/>
              <a:t>Assessment Task</a:t>
            </a:r>
          </a:p>
          <a:p>
            <a:r>
              <a:rPr lang="en-IE" sz="1600" b="1" dirty="0" smtClean="0"/>
              <a:t>10%</a:t>
            </a:r>
            <a:endParaRPr lang="en-IE" sz="16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688288" y="3933056"/>
            <a:ext cx="1008112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191344" y="1268760"/>
            <a:ext cx="7840881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Schools will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“Subject Learning and Assessment Review” meetings</a:t>
            </a:r>
            <a:b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will compare their assessment of students’ work and ensure a common approach across the school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CPD will be provided for teachers to ensure that the Classroom-Based Assessments align to a national standard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 lang="en-US" sz="240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dirty="0" smtClean="0">
              <a:latin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+mj-lt"/>
                <a:sym typeface="Calibri"/>
              </a:rPr>
              <a:t>Exemplars of work are available online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en-US" sz="2400" dirty="0" smtClean="0">
              <a:latin typeface="+mj-lt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smtClean="0">
                <a:latin typeface="+mj-lt"/>
                <a:sym typeface="Calibri"/>
              </a:rPr>
              <a:t>Features of quality are provided in the subject specification</a:t>
            </a:r>
            <a:endParaRPr sz="24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263352" y="548680"/>
            <a:ext cx="50509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Ensuring Quality</a:t>
            </a:r>
            <a:endParaRPr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983432" y="1196752"/>
            <a:ext cx="387550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  <a:endParaRPr sz="5400" dirty="0"/>
          </a:p>
        </p:txBody>
      </p:sp>
      <p:sp>
        <p:nvSpPr>
          <p:cNvPr id="379" name="Shape 379"/>
          <p:cNvSpPr txBox="1"/>
          <p:nvPr/>
        </p:nvSpPr>
        <p:spPr>
          <a:xfrm>
            <a:off x="228311" y="1654175"/>
            <a:ext cx="11407666" cy="499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 will happen in first, second and third-year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First-year reporting will focus on student learning and self-development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and third-year reporting will include the school-based components that will form part of the Junior Cycle Profile of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Achievement (CBAs)</a:t>
            </a:r>
            <a:endParaRPr b="1" dirty="0"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NCCA will develop guidelines for providing these reports to students and parents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3276600" y="16002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28650" y="2278760"/>
            <a:ext cx="257175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1981200" y="1397613"/>
            <a:ext cx="3505200" cy="401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Examinations</a:t>
            </a: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Distinction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Merit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Merit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Achieved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Partially Achieved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Graded</a:t>
            </a: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7391400" y="1516758"/>
            <a:ext cx="4514088" cy="401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Classroom-Based Assessments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Exceptional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expectations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line with expectations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Yet to meet expectations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reported</a:t>
            </a:r>
            <a:endParaRPr/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endParaRPr sz="280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320040" y="420624"/>
            <a:ext cx="7136008" cy="130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 towards the Junior Cycle Profile of Achievement</a:t>
            </a:r>
            <a:endParaRPr sz="4400" dirty="0"/>
          </a:p>
        </p:txBody>
      </p:sp>
      <p:sp>
        <p:nvSpPr>
          <p:cNvPr id="387" name="Shape 387"/>
          <p:cNvSpPr txBox="1"/>
          <p:nvPr/>
        </p:nvSpPr>
        <p:spPr>
          <a:xfrm>
            <a:off x="320040" y="2242826"/>
            <a:ext cx="10844784" cy="376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Classroom-Based Assessments 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be completed in second and third-year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will sit written SEC prepared examinations in June of third-year for subjects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Schools will report on student engagement and participation in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Other Areas of Learning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section of the JCPA over the course of Junior Cycle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68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080" y="0"/>
            <a:ext cx="487376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9456" y="0"/>
            <a:ext cx="48524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4258057" y="110046"/>
            <a:ext cx="332231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Shape 4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166" r="65796" b="40522"/>
          <a:stretch/>
        </p:blipFill>
        <p:spPr>
          <a:xfrm>
            <a:off x="522128" y="48928"/>
            <a:ext cx="3570272" cy="732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 l="34120" t="13200" b="70000"/>
          <a:stretch/>
        </p:blipFill>
        <p:spPr>
          <a:xfrm>
            <a:off x="4168600" y="2600425"/>
            <a:ext cx="7860278" cy="341406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/>
          <p:nvPr/>
        </p:nvSpPr>
        <p:spPr>
          <a:xfrm>
            <a:off x="64008" y="1453896"/>
            <a:ext cx="4297680" cy="877824"/>
          </a:xfrm>
          <a:prstGeom prst="ellipse">
            <a:avLst/>
          </a:prstGeom>
          <a:noFill/>
          <a:ln w="698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4361688" y="3105912"/>
            <a:ext cx="5172456" cy="877824"/>
          </a:xfrm>
          <a:prstGeom prst="ellipse">
            <a:avLst/>
          </a:prstGeom>
          <a:noFill/>
          <a:ln w="698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J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291</Words>
  <Application>Microsoft Office PowerPoint</Application>
  <PresentationFormat>Custom</PresentationFormat>
  <Paragraphs>109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JCT</vt:lpstr>
      <vt:lpstr>1_JCT</vt:lpstr>
      <vt:lpstr>1_JCT</vt:lpstr>
      <vt:lpstr>Click Title</vt:lpstr>
      <vt:lpstr>Slide 2</vt:lpstr>
      <vt:lpstr>One Subject’s Journey</vt:lpstr>
      <vt:lpstr>Slide 4</vt:lpstr>
      <vt:lpstr>Reporting</vt:lpstr>
      <vt:lpstr>Slide 6</vt:lpstr>
      <vt:lpstr>Steps towards the Junior Cycle Profile of Achievement</vt:lpstr>
      <vt:lpstr>Slide 8</vt:lpstr>
      <vt:lpstr>Subjects</vt:lpstr>
      <vt:lpstr>Other Areas of Learning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Title</dc:title>
  <dc:creator>Staff</dc:creator>
  <cp:lastModifiedBy> Frances Kerrigan</cp:lastModifiedBy>
  <cp:revision>11</cp:revision>
  <dcterms:modified xsi:type="dcterms:W3CDTF">2019-10-07T13:06:35Z</dcterms:modified>
</cp:coreProperties>
</file>