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18"/>
  </p:notesMasterIdLst>
  <p:sldIdLst>
    <p:sldId id="256" r:id="rId4"/>
    <p:sldId id="280" r:id="rId5"/>
    <p:sldId id="281" r:id="rId6"/>
    <p:sldId id="262" r:id="rId7"/>
    <p:sldId id="264" r:id="rId8"/>
    <p:sldId id="269" r:id="rId9"/>
    <p:sldId id="270" r:id="rId10"/>
    <p:sldId id="275" r:id="rId11"/>
    <p:sldId id="271" r:id="rId12"/>
    <p:sldId id="273" r:id="rId13"/>
    <p:sldId id="274" r:id="rId14"/>
    <p:sldId id="277" r:id="rId15"/>
    <p:sldId id="282" r:id="rId16"/>
    <p:sldId id="279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smtClean="0">
                <a:effectLst/>
              </a:rPr>
              <a:t>Distinction≥ 90 to 100Higher Merit≥ 75 and &lt; 90Merit≥ 55 and &lt; 75Achieved≥ 40 and &lt; 55Partially Achieved≥ 20 and &lt; 40Not Graded (NG)≥ 0 and &lt; 20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01/12/2017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828800" y="1223310"/>
            <a:ext cx="8534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828800" y="290486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0" name="Shape 90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7" name="Shape 97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1828800" y="1223310"/>
            <a:ext cx="8534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1828800" y="290486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00080"/>
              </a:buClr>
              <a:buSzPts val="1100"/>
              <a:buFont typeface="Noto Sans Symbols"/>
              <a:buChar char="◆"/>
              <a:def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00080"/>
              </a:buClr>
              <a:buSzPts val="1100"/>
              <a:buFont typeface="Noto Sans Symbols"/>
              <a:buChar char="◆"/>
              <a:def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0450" y="6519024"/>
            <a:ext cx="540486" cy="33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mo, Video etc. &quot;special&quot; slides">
  <p:cSld name="1_Demo, Video etc. &quot;special&quot; slide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1" marR="0" lvl="1" indent="-126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63" marR="0" lvl="2" indent="-1266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45" marR="0" lvl="3" indent="-1264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27" marR="0" lvl="4" indent="-12625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1260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090" marR="0" lvl="6" indent="-1258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272" marR="0" lvl="7" indent="-1257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454" marR="0" lvl="8" indent="-1255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962732" y="2355850"/>
            <a:ext cx="10253485" cy="138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00080"/>
              </a:buClr>
              <a:buSzPts val="5000"/>
              <a:buFont typeface="Arial"/>
              <a:buNone/>
              <a:defRPr sz="10000" b="1" i="1" u="none" strike="noStrike" cap="none">
                <a:solidFill>
                  <a:srgbClr val="FFE9D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00080"/>
              </a:buClr>
              <a:buSzPts val="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00080"/>
              </a:buClr>
              <a:buSzPts val="1100"/>
              <a:buFont typeface="Noto Sans Symbols"/>
              <a:buChar char="◆"/>
              <a:def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00080"/>
              </a:buClr>
              <a:buSzPts val="1100"/>
              <a:buFont typeface="Noto Sans Symbols"/>
              <a:buChar char="◆"/>
              <a:def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0450" y="6519024"/>
            <a:ext cx="540486" cy="33897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Char char="◆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Noto Sans Symbols"/>
              <a:buChar char="◆"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0080"/>
              </a:buClr>
              <a:buSzPts val="5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0080"/>
              </a:buClr>
              <a:buSzPts val="5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mo, Video etc. &quot;special&quot; slides">
  <p:cSld name="1_Demo, Video etc. &quot;special&quot; slide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1" marR="0" lvl="1" indent="-126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63" marR="0" lvl="2" indent="-1266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45" marR="0" lvl="3" indent="-1264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27" marR="0" lvl="4" indent="-12625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1260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090" marR="0" lvl="6" indent="-1258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272" marR="0" lvl="7" indent="-1257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454" marR="0" lvl="8" indent="-1255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962732" y="2355850"/>
            <a:ext cx="10253485" cy="138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00080"/>
              </a:buClr>
              <a:buSzPts val="5000"/>
              <a:buFont typeface="Arial"/>
              <a:buNone/>
              <a:defRPr sz="10000" b="1" i="1" u="none" strike="noStrike" cap="none">
                <a:solidFill>
                  <a:srgbClr val="FFE9D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00080"/>
              </a:buClr>
              <a:buSzPts val="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Char char="◆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Noto Sans Symbols"/>
              <a:buChar char="◆"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0080"/>
              </a:buClr>
              <a:buSzPts val="5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3" name="Shape 73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0080"/>
              </a:buClr>
              <a:buSzPts val="5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AW_content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Shape 13" descr="JCT_logo_lores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85437" y="85641"/>
            <a:ext cx="4706564" cy="168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520450" y="6519024"/>
            <a:ext cx="540486" cy="3389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AW_content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1" name="Shape 111" descr="JCT_logo_lores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85437" y="85641"/>
            <a:ext cx="4706564" cy="168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520450" y="6519024"/>
            <a:ext cx="540486" cy="3389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 descr="AW_conte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7" name="Shape 217" descr="JCT_logo_lor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5437" y="85641"/>
            <a:ext cx="4706564" cy="168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0450" y="6519024"/>
            <a:ext cx="540486" cy="3389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CqE3gEVcI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ctrTitle"/>
          </p:nvPr>
        </p:nvSpPr>
        <p:spPr>
          <a:xfrm>
            <a:off x="2078421" y="252664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Title</a:t>
            </a:r>
            <a:endParaRPr/>
          </a:p>
        </p:txBody>
      </p:sp>
      <p:pic>
        <p:nvPicPr>
          <p:cNvPr id="232" name="Shape 232" descr="AW_hom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407368" y="2074783"/>
            <a:ext cx="11449272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Junior Cycle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Information for </a:t>
            </a:r>
            <a:r>
              <a:rPr lang="en-US" sz="5400" b="1" i="1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00" b="1" i="1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5400" b="1" i="1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Year Parents</a:t>
            </a:r>
            <a:endParaRPr lang="en-US" sz="5400" b="1" i="1" u="none" strike="noStrike" cap="none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 smtClean="0">
                <a:solidFill>
                  <a:srgbClr val="FFFFFF"/>
                </a:solidFill>
              </a:rPr>
              <a:t>Christ King Girls Secondary School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6080" y="0"/>
            <a:ext cx="48737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9456" y="0"/>
            <a:ext cx="48524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4258057" y="110046"/>
            <a:ext cx="332231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Subjects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Shape 4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166" r="65796" b="40522"/>
          <a:stretch/>
        </p:blipFill>
        <p:spPr>
          <a:xfrm>
            <a:off x="522128" y="48928"/>
            <a:ext cx="3570272" cy="732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 l="34120" t="13200" b="70000"/>
          <a:stretch/>
        </p:blipFill>
        <p:spPr>
          <a:xfrm>
            <a:off x="4168600" y="2600425"/>
            <a:ext cx="7860278" cy="341406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/>
          <p:nvPr/>
        </p:nvSpPr>
        <p:spPr>
          <a:xfrm>
            <a:off x="64008" y="1453896"/>
            <a:ext cx="4297680" cy="877824"/>
          </a:xfrm>
          <a:prstGeom prst="ellipse">
            <a:avLst/>
          </a:prstGeom>
          <a:noFill/>
          <a:ln w="698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4361688" y="3105912"/>
            <a:ext cx="5172456" cy="877824"/>
          </a:xfrm>
          <a:prstGeom prst="ellipse">
            <a:avLst/>
          </a:prstGeom>
          <a:noFill/>
          <a:ln w="698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Areas of Learning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 l="37258" t="29333" r="4408" b="16445"/>
          <a:stretch>
            <a:fillRect/>
          </a:stretch>
        </p:blipFill>
        <p:spPr bwMode="auto">
          <a:xfrm>
            <a:off x="839416" y="1340768"/>
            <a:ext cx="8712968" cy="50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unior cycle subject introduction"/>
          <p:cNvPicPr>
            <a:picLocks noChangeAspect="1" noChangeArrowheads="1"/>
          </p:cNvPicPr>
          <p:nvPr/>
        </p:nvPicPr>
        <p:blipFill>
          <a:blip r:embed="rId2"/>
          <a:srcRect t="9941"/>
          <a:stretch>
            <a:fillRect/>
          </a:stretch>
        </p:blipFill>
        <p:spPr bwMode="auto">
          <a:xfrm>
            <a:off x="335360" y="338763"/>
            <a:ext cx="5437035" cy="6519237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2999799"/>
              </p:ext>
            </p:extLst>
          </p:nvPr>
        </p:nvGraphicFramePr>
        <p:xfrm>
          <a:off x="6528048" y="1844824"/>
          <a:ext cx="5328592" cy="299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9792">
                <a:tc>
                  <a:txBody>
                    <a:bodyPr/>
                    <a:lstStyle/>
                    <a:p>
                      <a:r>
                        <a:rPr lang="en-IE" sz="1800" b="1" dirty="0" smtClean="0">
                          <a:solidFill>
                            <a:schemeClr val="tx1"/>
                          </a:solidFill>
                        </a:rPr>
                        <a:t>Current 2</a:t>
                      </a:r>
                      <a:r>
                        <a:rPr lang="en-IE" sz="1800" b="1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IE" sz="1800" b="1" dirty="0" smtClean="0">
                          <a:solidFill>
                            <a:schemeClr val="tx1"/>
                          </a:solidFill>
                        </a:rPr>
                        <a:t> Years</a:t>
                      </a:r>
                      <a:endParaRPr lang="en-IE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Current 3</a:t>
                      </a:r>
                      <a:r>
                        <a:rPr lang="en-IE" sz="1800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 Years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2536">
                <a:tc>
                  <a:txBody>
                    <a:bodyPr/>
                    <a:lstStyle/>
                    <a:p>
                      <a:r>
                        <a:rPr lang="en-IE" dirty="0" smtClean="0"/>
                        <a:t>English</a:t>
                      </a:r>
                    </a:p>
                    <a:p>
                      <a:r>
                        <a:rPr lang="en-IE" dirty="0" smtClean="0"/>
                        <a:t>Science</a:t>
                      </a:r>
                    </a:p>
                    <a:p>
                      <a:r>
                        <a:rPr lang="en-IE" dirty="0" smtClean="0"/>
                        <a:t>Business</a:t>
                      </a:r>
                    </a:p>
                    <a:p>
                      <a:r>
                        <a:rPr lang="en-IE" dirty="0" smtClean="0"/>
                        <a:t>Irish</a:t>
                      </a:r>
                    </a:p>
                    <a:p>
                      <a:r>
                        <a:rPr lang="en-IE" dirty="0" smtClean="0"/>
                        <a:t>Modern</a:t>
                      </a:r>
                      <a:r>
                        <a:rPr lang="en-IE" baseline="0" dirty="0" smtClean="0"/>
                        <a:t> Foreign Languages</a:t>
                      </a:r>
                    </a:p>
                    <a:p>
                      <a:r>
                        <a:rPr lang="en-IE" baseline="0" dirty="0" smtClean="0"/>
                        <a:t>Art</a:t>
                      </a:r>
                    </a:p>
                    <a:p>
                      <a:r>
                        <a:rPr lang="en-GB" baseline="0" dirty="0" smtClean="0"/>
                        <a:t>Maths</a:t>
                      </a:r>
                    </a:p>
                    <a:p>
                      <a:r>
                        <a:rPr lang="en-GB" baseline="0" dirty="0" smtClean="0"/>
                        <a:t>History</a:t>
                      </a:r>
                    </a:p>
                    <a:p>
                      <a:r>
                        <a:rPr lang="en-GB" baseline="0" dirty="0" err="1" smtClean="0"/>
                        <a:t>Georaphy</a:t>
                      </a:r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Home Economics</a:t>
                      </a:r>
                    </a:p>
                    <a:p>
                      <a:r>
                        <a:rPr lang="en-GB" baseline="0" dirty="0" smtClean="0"/>
                        <a:t>Music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English</a:t>
                      </a:r>
                    </a:p>
                    <a:p>
                      <a:r>
                        <a:rPr lang="en-IE" dirty="0" smtClean="0"/>
                        <a:t>Science</a:t>
                      </a:r>
                    </a:p>
                    <a:p>
                      <a:r>
                        <a:rPr lang="en-IE" dirty="0" smtClean="0"/>
                        <a:t>Business</a:t>
                      </a:r>
                    </a:p>
                    <a:p>
                      <a:r>
                        <a:rPr lang="en-GB" dirty="0" smtClean="0"/>
                        <a:t>Irish</a:t>
                      </a:r>
                    </a:p>
                    <a:p>
                      <a:r>
                        <a:rPr lang="en-GB" dirty="0" smtClean="0"/>
                        <a:t>Modern Foreign Languages</a:t>
                      </a:r>
                    </a:p>
                    <a:p>
                      <a:r>
                        <a:rPr lang="en-GB" dirty="0" smtClean="0"/>
                        <a:t>Art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140646" y="405594"/>
            <a:ext cx="653447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purpose of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Junior Cycle?</a:t>
            </a:r>
            <a:endParaRPr/>
          </a:p>
        </p:txBody>
      </p:sp>
      <p:sp>
        <p:nvSpPr>
          <p:cNvPr id="453" name="Shape 453"/>
          <p:cNvSpPr txBox="1"/>
          <p:nvPr/>
        </p:nvSpPr>
        <p:spPr>
          <a:xfrm>
            <a:off x="250256" y="2379911"/>
            <a:ext cx="11572936" cy="410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students become better learners and develop a love of learning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a solid foundation for further study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develop skills for learning and life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support learning through improved reporting to both students and parents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b="1" dirty="0" smtClean="0"/>
              <a:t>Learning Intentions</a:t>
            </a:r>
            <a:endParaRPr lang="en-IE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5558408" cy="4525963"/>
          </a:xfrm>
        </p:spPr>
        <p:txBody>
          <a:bodyPr/>
          <a:lstStyle/>
          <a:p>
            <a:pPr>
              <a:buNone/>
            </a:pPr>
            <a:r>
              <a:rPr lang="en-IE" sz="3200" dirty="0" smtClean="0"/>
              <a:t>1. A common understanding of what Junior Cycle means for our students</a:t>
            </a:r>
            <a:endParaRPr lang="en-IE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endParaRPr lang="en-IE" sz="3200" dirty="0" smtClean="0"/>
          </a:p>
          <a:p>
            <a:pPr>
              <a:buNone/>
            </a:pPr>
            <a:endParaRPr lang="en-IE" sz="3200" dirty="0" smtClean="0"/>
          </a:p>
          <a:p>
            <a:pPr>
              <a:buNone/>
            </a:pPr>
            <a:endParaRPr lang="en-IE" sz="3200" dirty="0" smtClean="0"/>
          </a:p>
          <a:p>
            <a:pPr>
              <a:buNone/>
            </a:pPr>
            <a:endParaRPr lang="en-IE" sz="3200" dirty="0" smtClean="0"/>
          </a:p>
          <a:p>
            <a:pPr>
              <a:buNone/>
            </a:pPr>
            <a:r>
              <a:rPr lang="en-IE" sz="3200" dirty="0" smtClean="0"/>
              <a:t>2. Improve our understanding of assessment structures at Junior Cycle</a:t>
            </a:r>
            <a:endParaRPr lang="en-IE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140646" y="405594"/>
            <a:ext cx="653447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purpose of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Junior Cycle?</a:t>
            </a:r>
            <a:endParaRPr/>
          </a:p>
        </p:txBody>
      </p:sp>
      <p:sp>
        <p:nvSpPr>
          <p:cNvPr id="453" name="Shape 453"/>
          <p:cNvSpPr txBox="1"/>
          <p:nvPr/>
        </p:nvSpPr>
        <p:spPr>
          <a:xfrm>
            <a:off x="250256" y="2379911"/>
            <a:ext cx="11572936" cy="410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students become better learners and develop a love of learning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a solid foundation for further study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develop skills for learning and life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support learning through improved reporting to both students and parents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557116" y="-274390"/>
            <a:ext cx="5565227" cy="160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One Subject’s Journey</a:t>
            </a: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2557292" y="4538602"/>
            <a:ext cx="7005144" cy="12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7030A0"/>
                </a:solidFill>
                <a:latin typeface="Constantia"/>
                <a:ea typeface="Constantia"/>
                <a:cs typeface="Constantia"/>
                <a:sym typeface="Constantia"/>
              </a:rPr>
              <a:t>Ongoing assessment that supports student learning</a:t>
            </a:r>
            <a:endParaRPr dirty="0"/>
          </a:p>
        </p:txBody>
      </p:sp>
      <p:sp>
        <p:nvSpPr>
          <p:cNvPr id="289" name="Shape 289"/>
          <p:cNvSpPr/>
          <p:nvPr/>
        </p:nvSpPr>
        <p:spPr>
          <a:xfrm>
            <a:off x="1608083" y="2913602"/>
            <a:ext cx="9611605" cy="127538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5540280" y="1752657"/>
            <a:ext cx="1281403" cy="2132812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7912194" y="1728155"/>
            <a:ext cx="1204933" cy="215731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9410530" y="1728156"/>
            <a:ext cx="1274739" cy="215731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1877590" y="1653152"/>
            <a:ext cx="1069976" cy="219039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1799059" y="2160822"/>
            <a:ext cx="122285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Transition from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School</a:t>
            </a: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3035775" y="2370735"/>
            <a:ext cx="1735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Year</a:t>
            </a:r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4253691" y="2379017"/>
            <a:ext cx="1735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 Year</a:t>
            </a:r>
            <a:endParaRPr/>
          </a:p>
        </p:txBody>
      </p:sp>
      <p:sp>
        <p:nvSpPr>
          <p:cNvPr id="297" name="Shape 297"/>
          <p:cNvSpPr txBox="1"/>
          <p:nvPr/>
        </p:nvSpPr>
        <p:spPr>
          <a:xfrm>
            <a:off x="6779527" y="2410170"/>
            <a:ext cx="1735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Third Year</a:t>
            </a:r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6476847" y="3027396"/>
            <a:ext cx="17353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Ongoing Assessment</a:t>
            </a: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3248775" y="3069989"/>
            <a:ext cx="17353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Ongoing Assessment</a:t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3290627" y="1759232"/>
            <a:ext cx="471251" cy="515373"/>
          </a:xfrm>
          <a:prstGeom prst="flowChartConnector">
            <a:avLst/>
          </a:prstGeom>
          <a:solidFill>
            <a:srgbClr val="00B05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7075377" y="1752657"/>
            <a:ext cx="471251" cy="515373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4696084" y="1761923"/>
            <a:ext cx="471251" cy="515373"/>
          </a:xfrm>
          <a:prstGeom prst="flowChartConnector">
            <a:avLst/>
          </a:prstGeom>
          <a:solidFill>
            <a:srgbClr val="00B0F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5520537" y="1874847"/>
            <a:ext cx="10786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In</a:t>
            </a:r>
            <a:endParaRPr/>
          </a:p>
        </p:txBody>
      </p:sp>
      <p:sp>
        <p:nvSpPr>
          <p:cNvPr id="304" name="Shape 304"/>
          <p:cNvSpPr txBox="1"/>
          <p:nvPr/>
        </p:nvSpPr>
        <p:spPr>
          <a:xfrm>
            <a:off x="9366504" y="1882162"/>
            <a:ext cx="10786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In</a:t>
            </a: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7899751" y="1847282"/>
            <a:ext cx="10786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In</a:t>
            </a: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5428895" y="2396491"/>
            <a:ext cx="1429140" cy="131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4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 Year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30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Classroom-Based Assessment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9273151" y="2769888"/>
            <a:ext cx="15243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Final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7794186" y="2517233"/>
            <a:ext cx="1429139" cy="124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3rd  Year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30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Classroom-Based Assessment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3351884" y="1759231"/>
            <a:ext cx="289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4755396" y="1753415"/>
            <a:ext cx="1431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7122343" y="1744809"/>
            <a:ext cx="2503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9696400" y="4653136"/>
            <a:ext cx="1915909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E" sz="1600" b="1" dirty="0" smtClean="0"/>
              <a:t>Assessment Task</a:t>
            </a:r>
          </a:p>
          <a:p>
            <a:r>
              <a:rPr lang="en-IE" sz="1600" b="1" dirty="0" smtClean="0"/>
              <a:t>10%</a:t>
            </a:r>
            <a:endParaRPr lang="en-IE" sz="16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688288" y="3933056"/>
            <a:ext cx="1008112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Classroom-Based Assessment Example: </a:t>
            </a:r>
            <a:endParaRPr b="1" dirty="0"/>
          </a:p>
        </p:txBody>
      </p:sp>
      <p:sp>
        <p:nvSpPr>
          <p:cNvPr id="324" name="Shape 324">
            <a:hlinkClick r:id="rId3"/>
          </p:cNvPr>
          <p:cNvSpPr/>
          <p:nvPr/>
        </p:nvSpPr>
        <p:spPr>
          <a:xfrm>
            <a:off x="3504750" y="1331628"/>
            <a:ext cx="5593000" cy="41947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191344" y="1268760"/>
            <a:ext cx="7840881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Schools will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“Subject Learning and Assessment Review” meetings</a:t>
            </a:r>
            <a:b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Teachers will compare their assessment of students’ work and ensure a common approach across the school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CPD will be provided for teachers to ensure that the Classroom-Based Assessments align to a national standard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endParaRPr lang="en-US" sz="24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en-US" sz="2400" dirty="0" smtClean="0">
              <a:latin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smtClean="0">
                <a:latin typeface="+mj-lt"/>
                <a:sym typeface="Calibri"/>
              </a:rPr>
              <a:t>Exemplars of work are available online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en-US" sz="2400" dirty="0" smtClean="0">
              <a:latin typeface="+mj-lt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smtClean="0">
                <a:latin typeface="+mj-lt"/>
                <a:sym typeface="Calibri"/>
              </a:rPr>
              <a:t>Features of quality are provided in the subject specification</a:t>
            </a:r>
            <a:endParaRPr sz="24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263352" y="548680"/>
            <a:ext cx="50509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Ensuring Quality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228311" y="135696"/>
            <a:ext cx="387550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Reporting</a:t>
            </a:r>
            <a:endParaRPr/>
          </a:p>
        </p:txBody>
      </p:sp>
      <p:sp>
        <p:nvSpPr>
          <p:cNvPr id="379" name="Shape 379"/>
          <p:cNvSpPr txBox="1"/>
          <p:nvPr/>
        </p:nvSpPr>
        <p:spPr>
          <a:xfrm>
            <a:off x="228311" y="1654175"/>
            <a:ext cx="11407666" cy="499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Reporting will happen in first, second and third-year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First-year reporting will focus on student learning and self-development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 and third-year reporting will include the school-based components that will form part of the Junior Cycle Profile of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Achievement (CBAs)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NCCA will develop guidelines for providing these reports to students and parents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3276600" y="1600200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8650" y="2278760"/>
            <a:ext cx="257175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/>
        </p:nvSpPr>
        <p:spPr>
          <a:xfrm>
            <a:off x="1981200" y="1397613"/>
            <a:ext cx="3505200" cy="401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Examinations</a:t>
            </a:r>
            <a:endParaRPr sz="280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Distinction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Merit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Merit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Achieved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Partially Achieved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Graded</a:t>
            </a:r>
            <a:endParaRPr sz="280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7391400" y="1516758"/>
            <a:ext cx="4514088" cy="401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Classroom-Based Assessments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Exceptional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Above expectations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line with expectations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Yet to meet expectations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reported</a:t>
            </a:r>
            <a:endParaRPr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320040" y="420624"/>
            <a:ext cx="7136008" cy="130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 towards the Junior Cycle Profile of Achievement</a:t>
            </a:r>
            <a:endParaRPr/>
          </a:p>
        </p:txBody>
      </p:sp>
      <p:sp>
        <p:nvSpPr>
          <p:cNvPr id="387" name="Shape 387"/>
          <p:cNvSpPr txBox="1"/>
          <p:nvPr/>
        </p:nvSpPr>
        <p:spPr>
          <a:xfrm>
            <a:off x="320040" y="2242826"/>
            <a:ext cx="10844784" cy="376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Classroom-Based Assessments of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subjects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completed in second and third-year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will sit written SEC prepared examinations in June of third-year for subjects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Schools will report on student engagement and participation in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Other Areas of Learning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section of the JCPA over the course of Junior Cycle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J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396</Words>
  <Application>Microsoft Office PowerPoint</Application>
  <PresentationFormat>Custom</PresentationFormat>
  <Paragraphs>131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JCT</vt:lpstr>
      <vt:lpstr>1_JCT</vt:lpstr>
      <vt:lpstr>1_JCT</vt:lpstr>
      <vt:lpstr>Click Title</vt:lpstr>
      <vt:lpstr>Learning Intentions</vt:lpstr>
      <vt:lpstr>What is the purpose of education in Junior Cycle?</vt:lpstr>
      <vt:lpstr>One Subject’s Journey</vt:lpstr>
      <vt:lpstr>Classroom-Based Assessment Example: </vt:lpstr>
      <vt:lpstr>Slide 6</vt:lpstr>
      <vt:lpstr>Reporting</vt:lpstr>
      <vt:lpstr>Slide 8</vt:lpstr>
      <vt:lpstr>Steps towards the Junior Cycle Profile of Achievement</vt:lpstr>
      <vt:lpstr>Slide 10</vt:lpstr>
      <vt:lpstr>Subjects</vt:lpstr>
      <vt:lpstr>Other Areas of Learning</vt:lpstr>
      <vt:lpstr>Slide 13</vt:lpstr>
      <vt:lpstr>What is the purpose of education in Junior Cycle?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Title</dc:title>
  <dc:creator>Staff</dc:creator>
  <cp:lastModifiedBy> Frances Kerrigan</cp:lastModifiedBy>
  <cp:revision>10</cp:revision>
  <dcterms:modified xsi:type="dcterms:W3CDTF">2019-10-07T12:59:31Z</dcterms:modified>
</cp:coreProperties>
</file>